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61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03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716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198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2777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669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66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43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70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28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50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17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02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48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20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01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4D60F-EC1E-044C-8747-B135F7335C3D}" type="datetimeFigureOut">
              <a:rPr lang="nl-NL" smtClean="0"/>
              <a:t>11-06-2024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5AAB7AE-0C85-8A4A-A549-ABFAEC33A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32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nedrive.live.com/?authkey=%21ABj44KmsoNUpP0M&amp;id=9799E4259E55F8C5%212516&amp;cid=9799E4259E55F8C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A88A2-25CA-BD3A-6253-B83257654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387600"/>
            <a:ext cx="8915399" cy="2262781"/>
          </a:xfrm>
        </p:spPr>
        <p:txBody>
          <a:bodyPr/>
          <a:lstStyle/>
          <a:p>
            <a:r>
              <a:rPr lang="nl-NL" dirty="0"/>
              <a:t>Punteneis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16C51E-CEBE-909D-1F4B-C7BC882FB3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Rijnland schoudernetwerk</a:t>
            </a:r>
          </a:p>
        </p:txBody>
      </p:sp>
      <p:pic>
        <p:nvPicPr>
          <p:cNvPr id="1026" name="Picture 2" descr="RSN">
            <a:extLst>
              <a:ext uri="{FF2B5EF4-FFF2-40B4-BE49-F238E27FC236}">
                <a16:creationId xmlns:a16="http://schemas.microsoft.com/office/drawing/2014/main" id="{160AF4EB-5F68-9D62-6FEB-CCF215719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800" y="176711"/>
            <a:ext cx="19050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93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6E771-67FD-E784-52F4-746C5DEE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Afgesproken eisen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5F705D-BAC0-0311-ED20-D6D37BBFF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i="0" dirty="0">
                <a:solidFill>
                  <a:srgbClr val="555555"/>
                </a:solidFill>
                <a:effectLst/>
              </a:rPr>
              <a:t>50% van je totaal aantal punten (te behalen bij KNGF of SKF) in 5 jaar moet naar schouder gerelateerde bijeenkomsten/cursussen/lezingen/congressen gaan. </a:t>
            </a:r>
          </a:p>
          <a:p>
            <a:pPr lvl="1"/>
            <a:r>
              <a:rPr lang="nl-NL" sz="2200" b="0" i="0" dirty="0">
                <a:solidFill>
                  <a:srgbClr val="555555"/>
                </a:solidFill>
                <a:effectLst/>
              </a:rPr>
              <a:t>KNGF leden = 60 punten in 5 jaar </a:t>
            </a:r>
          </a:p>
          <a:p>
            <a:pPr lvl="1"/>
            <a:r>
              <a:rPr lang="nl-NL" sz="2200" b="0" i="0" dirty="0">
                <a:solidFill>
                  <a:srgbClr val="555555"/>
                </a:solidFill>
                <a:effectLst/>
              </a:rPr>
              <a:t>SKF leden = 50 punten per 5 jaar.</a:t>
            </a:r>
          </a:p>
          <a:p>
            <a:endParaRPr lang="nl-NL" sz="2400" b="0" i="0" dirty="0">
              <a:solidFill>
                <a:srgbClr val="555555"/>
              </a:solidFill>
              <a:effectLst/>
            </a:endParaRPr>
          </a:p>
          <a:p>
            <a:r>
              <a:rPr lang="nl-NL" sz="2400" b="0" i="0" dirty="0">
                <a:solidFill>
                  <a:srgbClr val="555555"/>
                </a:solidFill>
                <a:effectLst/>
              </a:rPr>
              <a:t>3 van de 4 RSN bijeenkomsten aanwezig zijn (in de jaren van het congres, telt het congres hier ook bij mee)</a:t>
            </a:r>
          </a:p>
          <a:p>
            <a:endParaRPr lang="nl-NL" sz="2400" b="0" i="0" dirty="0">
              <a:solidFill>
                <a:srgbClr val="555555"/>
              </a:solidFill>
              <a:effectLst/>
            </a:endParaRPr>
          </a:p>
          <a:p>
            <a:pPr marL="0" indent="0" algn="l">
              <a:buNone/>
            </a:pPr>
            <a:endParaRPr lang="nl-NL" dirty="0"/>
          </a:p>
        </p:txBody>
      </p:sp>
      <p:pic>
        <p:nvPicPr>
          <p:cNvPr id="6" name="Picture 2" descr="RSN">
            <a:extLst>
              <a:ext uri="{FF2B5EF4-FFF2-40B4-BE49-F238E27FC236}">
                <a16:creationId xmlns:a16="http://schemas.microsoft.com/office/drawing/2014/main" id="{E011A905-C96D-7F14-E135-81846B1FF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800" y="176711"/>
            <a:ext cx="19050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18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FC50F-0788-6C97-8F90-6A16135B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Aanwezigheid bijeenkomsten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C3194B-55BD-E5CF-E8E7-C6608DD1D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0" i="0" dirty="0">
                <a:solidFill>
                  <a:srgbClr val="555555"/>
                </a:solidFill>
                <a:effectLst/>
              </a:rPr>
              <a:t>Aanwezigheid houden we bij met de presentielijst</a:t>
            </a:r>
          </a:p>
          <a:p>
            <a:pPr lvl="1"/>
            <a:r>
              <a:rPr lang="nl-NL" sz="2200" dirty="0">
                <a:solidFill>
                  <a:srgbClr val="555555"/>
                </a:solidFill>
              </a:rPr>
              <a:t>Je krijgt 6 punten per jaar als je voldoende bijeenkomsten hebt bijgewoond.</a:t>
            </a:r>
          </a:p>
          <a:p>
            <a:pPr lvl="1"/>
            <a:r>
              <a:rPr lang="nl-NL" sz="2200" dirty="0">
                <a:solidFill>
                  <a:srgbClr val="555555"/>
                </a:solidFill>
              </a:rPr>
              <a:t>Dit betekent in 5 jaar 30 punten</a:t>
            </a:r>
          </a:p>
          <a:p>
            <a:pPr marL="0" indent="0">
              <a:buNone/>
            </a:pPr>
            <a:endParaRPr lang="nl-NL" b="0" i="0" dirty="0">
              <a:solidFill>
                <a:srgbClr val="555555"/>
              </a:solidFill>
              <a:effectLst/>
            </a:endParaRPr>
          </a:p>
          <a:p>
            <a:pPr marL="0" indent="0">
              <a:buNone/>
            </a:pPr>
            <a:endParaRPr lang="nl-NL" dirty="0">
              <a:solidFill>
                <a:srgbClr val="555555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555555"/>
                </a:solidFill>
              </a:rPr>
              <a:t>Hier hoef je als lid dus niets voor te doen, alleen zorgen dat je voldoende bijeenkomsten aanwezig bent</a:t>
            </a:r>
            <a:endParaRPr lang="nl-NL" b="0" i="0" dirty="0">
              <a:solidFill>
                <a:srgbClr val="555555"/>
              </a:solidFill>
              <a:effectLst/>
            </a:endParaRPr>
          </a:p>
          <a:p>
            <a:pPr marL="0" indent="0">
              <a:buNone/>
            </a:pPr>
            <a:endParaRPr lang="nl-NL" b="0" i="0" dirty="0">
              <a:solidFill>
                <a:srgbClr val="555555"/>
              </a:solidFill>
              <a:effectLst/>
              <a:latin typeface="-apple-system"/>
            </a:endParaRPr>
          </a:p>
          <a:p>
            <a:endParaRPr lang="nl-NL" dirty="0">
              <a:solidFill>
                <a:srgbClr val="555555"/>
              </a:solidFill>
              <a:latin typeface="-apple-system"/>
            </a:endParaRPr>
          </a:p>
          <a:p>
            <a:endParaRPr lang="nl-NL" b="0" i="0" dirty="0">
              <a:solidFill>
                <a:srgbClr val="555555"/>
              </a:solidFill>
              <a:effectLst/>
              <a:latin typeface="-apple-system"/>
            </a:endParaRPr>
          </a:p>
          <a:p>
            <a:endParaRPr lang="nl-NL" dirty="0"/>
          </a:p>
        </p:txBody>
      </p:sp>
      <p:pic>
        <p:nvPicPr>
          <p:cNvPr id="4" name="Picture 2" descr="RSN">
            <a:extLst>
              <a:ext uri="{FF2B5EF4-FFF2-40B4-BE49-F238E27FC236}">
                <a16:creationId xmlns:a16="http://schemas.microsoft.com/office/drawing/2014/main" id="{B8EF574A-9690-0CF7-6B35-C781245ED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800" y="176711"/>
            <a:ext cx="19050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05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AA71A8-9C3E-B08E-AEEF-E0195E57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Schoudergerelateerde</a:t>
            </a:r>
            <a:r>
              <a:rPr lang="nl-NL" dirty="0"/>
              <a:t> 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EF50D7-CED2-4708-9127-A2BA76F5E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nl-NL" sz="3500" b="0" i="0" dirty="0">
                <a:solidFill>
                  <a:srgbClr val="555555"/>
                </a:solidFill>
                <a:effectLst/>
              </a:rPr>
              <a:t>KNGF leden = 60 punten per jaar – 30 punten van de bijeenkomsten = </a:t>
            </a:r>
          </a:p>
          <a:p>
            <a:pPr marL="0" indent="0" algn="l">
              <a:buNone/>
            </a:pPr>
            <a:r>
              <a:rPr lang="nl-NL" sz="3500" b="1" i="0" dirty="0">
                <a:solidFill>
                  <a:srgbClr val="555555"/>
                </a:solidFill>
                <a:effectLst/>
              </a:rPr>
              <a:t>   30 punten</a:t>
            </a:r>
          </a:p>
          <a:p>
            <a:pPr algn="l"/>
            <a:endParaRPr lang="nl-NL" sz="2800" b="0" i="0" dirty="0">
              <a:solidFill>
                <a:srgbClr val="555555"/>
              </a:solidFill>
              <a:effectLst/>
            </a:endParaRPr>
          </a:p>
          <a:p>
            <a:pPr algn="l"/>
            <a:r>
              <a:rPr lang="nl-NL" sz="3500" b="0" i="0" dirty="0">
                <a:solidFill>
                  <a:srgbClr val="555555"/>
                </a:solidFill>
                <a:effectLst/>
              </a:rPr>
              <a:t>SKF leden = 50 punten per jaar - 30 punten van de bijeenkomsten = </a:t>
            </a:r>
          </a:p>
          <a:p>
            <a:pPr marL="0" indent="0" algn="l">
              <a:buNone/>
            </a:pPr>
            <a:r>
              <a:rPr lang="nl-NL" sz="3500" dirty="0">
                <a:solidFill>
                  <a:srgbClr val="555555"/>
                </a:solidFill>
              </a:rPr>
              <a:t>   </a:t>
            </a:r>
            <a:r>
              <a:rPr lang="nl-NL" sz="3500" b="1" i="0" dirty="0">
                <a:solidFill>
                  <a:srgbClr val="555555"/>
                </a:solidFill>
                <a:effectLst/>
              </a:rPr>
              <a:t>20 punten</a:t>
            </a:r>
          </a:p>
          <a:p>
            <a:pPr marL="0" indent="0" algn="l">
              <a:buNone/>
            </a:pPr>
            <a:endParaRPr lang="nl-NL" sz="2800" b="0" i="0" dirty="0">
              <a:solidFill>
                <a:srgbClr val="555555"/>
              </a:solidFill>
              <a:effectLst/>
            </a:endParaRPr>
          </a:p>
          <a:p>
            <a:r>
              <a:rPr lang="nl-NL" sz="3500" b="0" i="0" dirty="0">
                <a:solidFill>
                  <a:srgbClr val="555555"/>
                </a:solidFill>
                <a:effectLst/>
              </a:rPr>
              <a:t>Hoe kan je deze punten behalen:</a:t>
            </a:r>
          </a:p>
          <a:p>
            <a:pPr lvl="1"/>
            <a:r>
              <a:rPr lang="nl-NL" sz="2900" b="0" i="0" dirty="0">
                <a:solidFill>
                  <a:srgbClr val="555555"/>
                </a:solidFill>
                <a:effectLst/>
              </a:rPr>
              <a:t>Lezingen over </a:t>
            </a:r>
            <a:r>
              <a:rPr lang="nl-NL" sz="2900" b="0" i="0" dirty="0" err="1">
                <a:solidFill>
                  <a:srgbClr val="555555"/>
                </a:solidFill>
                <a:effectLst/>
              </a:rPr>
              <a:t>schoudergerelateerde</a:t>
            </a:r>
            <a:r>
              <a:rPr lang="nl-NL" sz="2900" b="0" i="0" dirty="0">
                <a:solidFill>
                  <a:srgbClr val="555555"/>
                </a:solidFill>
                <a:effectLst/>
              </a:rPr>
              <a:t> onderwerpen</a:t>
            </a:r>
          </a:p>
          <a:p>
            <a:pPr lvl="1"/>
            <a:r>
              <a:rPr lang="nl-NL" sz="2900" b="0" i="0" dirty="0">
                <a:solidFill>
                  <a:srgbClr val="555555"/>
                </a:solidFill>
                <a:effectLst/>
              </a:rPr>
              <a:t>Schouder gerelateerde cursussen</a:t>
            </a:r>
          </a:p>
          <a:p>
            <a:pPr lvl="1"/>
            <a:r>
              <a:rPr lang="nl-NL" sz="2900" b="0" i="0" dirty="0">
                <a:solidFill>
                  <a:srgbClr val="555555"/>
                </a:solidFill>
                <a:effectLst/>
              </a:rPr>
              <a:t>Ook de </a:t>
            </a:r>
            <a:r>
              <a:rPr lang="nl-NL" sz="2900" dirty="0">
                <a:solidFill>
                  <a:srgbClr val="555555"/>
                </a:solidFill>
              </a:rPr>
              <a:t>congrespunten mag je hierbij meerekenen (6 punten)</a:t>
            </a:r>
            <a:r>
              <a:rPr lang="nl-NL" sz="2900" b="0" i="0" dirty="0">
                <a:solidFill>
                  <a:srgbClr val="555555"/>
                </a:solidFill>
                <a:effectLst/>
              </a:rPr>
              <a:t> </a:t>
            </a:r>
          </a:p>
        </p:txBody>
      </p:sp>
      <p:pic>
        <p:nvPicPr>
          <p:cNvPr id="4" name="Picture 2" descr="RSN">
            <a:extLst>
              <a:ext uri="{FF2B5EF4-FFF2-40B4-BE49-F238E27FC236}">
                <a16:creationId xmlns:a16="http://schemas.microsoft.com/office/drawing/2014/main" id="{310882CD-15F5-146B-FA3E-E7577D227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800" y="176711"/>
            <a:ext cx="19050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16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41700-DFC9-098C-957B-ED8716A4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gaan we punten bijhouden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C3B1AC-AB12-6664-24C4-DA8F5A4E4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/>
          </a:p>
          <a:p>
            <a:r>
              <a:rPr lang="nl-NL" sz="2400" dirty="0"/>
              <a:t>Middels OneDrive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Picture 2" descr="RSN">
            <a:extLst>
              <a:ext uri="{FF2B5EF4-FFF2-40B4-BE49-F238E27FC236}">
                <a16:creationId xmlns:a16="http://schemas.microsoft.com/office/drawing/2014/main" id="{2C1B1475-5AB6-ECFE-7A0D-496ACAABA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800" y="176711"/>
            <a:ext cx="19050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9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1509D-98AF-92E5-8CAE-4E27B5DC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verwachten we van de leden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C80298-BD96-D2D2-617D-A9EE54B74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Certificaten/diploma’s van </a:t>
            </a:r>
            <a:r>
              <a:rPr lang="nl-NL" sz="2400" dirty="0" err="1"/>
              <a:t>schoudergerelateerde</a:t>
            </a:r>
            <a:r>
              <a:rPr lang="nl-NL" sz="2400" dirty="0"/>
              <a:t> punten in je persoonlijke map zetten in OneDrive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Aantal punten dat je behaald heb bij de betreffende cursus/lezing/congres </a:t>
            </a:r>
            <a:r>
              <a:rPr lang="nl-NL" sz="2400" dirty="0" err="1"/>
              <a:t>oid</a:t>
            </a:r>
            <a:r>
              <a:rPr lang="nl-NL" sz="2400" dirty="0"/>
              <a:t> in het </a:t>
            </a:r>
            <a:r>
              <a:rPr lang="nl-NL" sz="2400" dirty="0" err="1"/>
              <a:t>excel</a:t>
            </a:r>
            <a:r>
              <a:rPr lang="nl-NL" sz="2400" dirty="0"/>
              <a:t> bestand zetten (optellen bij de punten die er al staan)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000" dirty="0">
                <a:hlinkClick r:id="rId2"/>
              </a:rPr>
              <a:t>https://onedrive.live.com/?authkey=%21ABj44KmsoNUpP0M&amp;id=9799E4259E55F8C5%212516&amp;cid=9799E4259E55F8C5</a:t>
            </a:r>
            <a:endParaRPr lang="nl-NL" sz="2000" dirty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01901359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{19130FC6-2C02-F740-B53F-7898FF0BA417}tf10001069</Template>
  <TotalTime>87</TotalTime>
  <Words>263</Words>
  <Application>Microsoft Macintosh PowerPoint</Application>
  <PresentationFormat>Breedbeeld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Century Gothic</vt:lpstr>
      <vt:lpstr>Wingdings 3</vt:lpstr>
      <vt:lpstr>Sliert</vt:lpstr>
      <vt:lpstr>Punteneis </vt:lpstr>
      <vt:lpstr>Afgesproken eisen</vt:lpstr>
      <vt:lpstr>Aanwezigheid bijeenkomsten</vt:lpstr>
      <vt:lpstr>Schoudergerelateerde punten</vt:lpstr>
      <vt:lpstr>Hoe gaan we punten bijhouden </vt:lpstr>
      <vt:lpstr>Wat verwachten we van de leden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Punteneis </dc:title>
  <dc:creator>Suzanne Meiland</dc:creator>
  <cp:lastModifiedBy>Suzanne Meiland</cp:lastModifiedBy>
  <cp:revision>1</cp:revision>
  <dcterms:created xsi:type="dcterms:W3CDTF">2024-06-11T07:55:02Z</dcterms:created>
  <dcterms:modified xsi:type="dcterms:W3CDTF">2024-06-11T09:22:59Z</dcterms:modified>
</cp:coreProperties>
</file>